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AE1DFE-8301-4B27-90F8-E6B008F7BF08}" v="1" dt="2025-05-12T12:23:38.7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3"/>
    <p:restoredTop sz="94676"/>
  </p:normalViewPr>
  <p:slideViewPr>
    <p:cSldViewPr snapToGrid="0" snapToObjects="1">
      <p:cViewPr varScale="1">
        <p:scale>
          <a:sx n="85" d="100"/>
          <a:sy n="85" d="100"/>
        </p:scale>
        <p:origin x="25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5025C-4E9C-574E-846F-9213F65DE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16854-27B7-574A-8F16-47943AFD3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E11D3-036A-2542-96D0-2587C8A1B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1B2B3-803B-DE4E-9A46-CF7103B70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6CEAA-6C6A-2E48-8B41-B81D2953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2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7A749-4D65-9D40-B121-9FB9FFA04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D5336-F03D-8549-AC97-2D6A5FE01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22B1B-BF18-A848-BA97-33363804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F21FE-DD1E-0E40-B2D9-855B57BF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B7B1D-BEA5-6C47-8AD9-E9301D63D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6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C57EEF-8EDA-AF4B-BAA1-CE9240D15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B03A3-AAAD-2C4A-B337-F7850AFC4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B61B5-8986-784E-9595-9D901FE05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AF732-B055-4743-A103-29C89B1D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A0F3B-B887-4842-A49B-EC3BC5E7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61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B64B0-A150-EF49-B229-69CF2005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5CD3E-F187-C248-8D03-68192B33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8E785-EB0A-8E44-B395-C4B751667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452E8-3D98-364D-AB62-0CB261591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E0FC0-FDB8-534F-8D97-20F21F6FB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A956A-2915-0945-AD64-CFFCFCCDA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5B55C-910C-5D48-8D1E-0F0D3A63E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38ED1-B6DD-5B4B-9815-5789B4E7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9FE52-AF91-824B-9C9A-39627727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0B0B0-A415-3B46-AD53-B1E2F8EC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5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31D76-C553-5340-9E3D-40A18A298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6E28B-77AE-D54A-8696-A4C551264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A3988A-54CD-9548-8C1A-3AD6F3DB3F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099BD6-3523-3F4E-9B23-CFA34309E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6FF7B-4CFA-254B-938C-61F269CCF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90DA4-C95F-1F4C-8D6F-963D42A6E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02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C57C3-0918-F34A-A531-F37B49BEE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5A4145-D56A-1049-A57A-359A0D307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B693C-F2FE-8542-856D-44621C734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4AEA5-3B22-9943-A315-E9884C0980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C89DED-0B45-5246-A0F9-76274FD066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513AA6-F5B6-7B49-8253-B7CC07121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13A2F-3600-7B40-B331-B785E1139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F0A433-AFA6-374F-B742-4281CFFF6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8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9D74-1634-4C44-B736-32101C3B0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D2812B-3358-984D-944C-1474B9F74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1AC15D-D552-B546-AE10-9C9478F8C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A41F4-953B-5C49-9E47-7842B91C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2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2EB3F4-655A-6C48-82EE-82FE33DB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AF3C8-73FB-9A40-95E7-BDCDD0B0D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7D6DA-0DE9-A247-88E4-80921410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0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B26C0-0BCD-B649-90C0-B6EF72AA3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F921A-748D-6A4B-A1C1-DB3E2F150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21A17-1D57-C24A-B553-AFDD3F1F7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2EFEC-53CB-0346-8686-5554C493E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5AC7C-C9D5-A04F-BD8A-FE096DB2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3A03E-85B8-214F-8E43-329837C7F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7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CA174-72F6-D247-8FAB-9866D7A09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959343-5DD3-224D-8C87-06F3CA3ACA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EAFD7-CEC1-8045-99EC-BAC12E375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6D036D-E1DA-E646-9673-FF04278A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4B2B3-A415-E24A-B2AF-6B7FD9054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259783-72C2-1647-80D0-A46B2854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9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27B3E7-93E7-5A4A-B0A6-2CFEABCC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6AB52A-10E8-4543-A36B-36D6292B3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F1B52-C5ED-D948-A031-7ED925303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BEE7D-2544-F444-8CA7-7B7C4F5026F6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E01FD-0ED7-E242-AF20-2450D00C48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7EA6F-3173-5248-BEA1-D215ABCFC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6A5E-3377-4648-9C97-D46F8625C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05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cretary@flackwellheathtennisclub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E76A83-C042-CE4A-B2EE-54FB07BE1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422677"/>
              </p:ext>
            </p:extLst>
          </p:nvPr>
        </p:nvGraphicFramePr>
        <p:xfrm>
          <a:off x="232880" y="1026589"/>
          <a:ext cx="9923490" cy="2926080"/>
        </p:xfrm>
        <a:graphic>
          <a:graphicData uri="http://schemas.openxmlformats.org/drawingml/2006/table">
            <a:tbl>
              <a:tblPr/>
              <a:tblGrid>
                <a:gridCol w="1984698">
                  <a:extLst>
                    <a:ext uri="{9D8B030D-6E8A-4147-A177-3AD203B41FA5}">
                      <a16:colId xmlns:a16="http://schemas.microsoft.com/office/drawing/2014/main" val="338979302"/>
                    </a:ext>
                  </a:extLst>
                </a:gridCol>
                <a:gridCol w="1984698">
                  <a:extLst>
                    <a:ext uri="{9D8B030D-6E8A-4147-A177-3AD203B41FA5}">
                      <a16:colId xmlns:a16="http://schemas.microsoft.com/office/drawing/2014/main" val="749947144"/>
                    </a:ext>
                  </a:extLst>
                </a:gridCol>
                <a:gridCol w="1984698">
                  <a:extLst>
                    <a:ext uri="{9D8B030D-6E8A-4147-A177-3AD203B41FA5}">
                      <a16:colId xmlns:a16="http://schemas.microsoft.com/office/drawing/2014/main" val="1959040095"/>
                    </a:ext>
                  </a:extLst>
                </a:gridCol>
                <a:gridCol w="1984698">
                  <a:extLst>
                    <a:ext uri="{9D8B030D-6E8A-4147-A177-3AD203B41FA5}">
                      <a16:colId xmlns:a16="http://schemas.microsoft.com/office/drawing/2014/main" val="1530585309"/>
                    </a:ext>
                  </a:extLst>
                </a:gridCol>
                <a:gridCol w="1984698">
                  <a:extLst>
                    <a:ext uri="{9D8B030D-6E8A-4147-A177-3AD203B41FA5}">
                      <a16:colId xmlns:a16="http://schemas.microsoft.com/office/drawing/2014/main" val="2947890611"/>
                    </a:ext>
                  </a:extLst>
                </a:gridCol>
              </a:tblGrid>
              <a:tr h="338706"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,Bold"/>
                        </a:rPr>
                        <a:t>Last Name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,Bold"/>
                        </a:rPr>
                        <a:t>First Name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,Bold"/>
                        </a:rPr>
                        <a:t>E-Mail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,Bold"/>
                        </a:rPr>
                        <a:t>Telephone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effectLst/>
                          <a:latin typeface="Calibri,Bold"/>
                        </a:rPr>
                        <a:t>D.O.B (If Under 18) </a:t>
                      </a:r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363488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457959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439648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24974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222506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69631"/>
                  </a:ext>
                </a:extLst>
              </a:tr>
              <a:tr h="338706"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Postal 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Postcode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028789"/>
                  </a:ext>
                </a:extLst>
              </a:tr>
              <a:tr h="324239"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28574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31E85CA-31AE-D64A-B130-654CF875A4EE}"/>
              </a:ext>
            </a:extLst>
          </p:cNvPr>
          <p:cNvSpPr/>
          <p:nvPr/>
        </p:nvSpPr>
        <p:spPr>
          <a:xfrm>
            <a:off x="232880" y="4368042"/>
            <a:ext cx="794773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u="sng" dirty="0">
                <a:latin typeface="Calibri" panose="020F0502020204030204" pitchFamily="34" charset="0"/>
              </a:rPr>
              <a:t>Payment Method (select One)</a:t>
            </a:r>
          </a:p>
          <a:p>
            <a:br>
              <a:rPr lang="en-GB" sz="1400" dirty="0">
                <a:latin typeface="Calibri" panose="020F0502020204030204" pitchFamily="34" charset="0"/>
              </a:rPr>
            </a:br>
            <a:r>
              <a:rPr lang="en-GB" sz="1400" dirty="0">
                <a:latin typeface="Courier New" panose="02070309020205020404" pitchFamily="49" charset="0"/>
              </a:rPr>
              <a:t>o </a:t>
            </a:r>
            <a:r>
              <a:rPr lang="en-GB" sz="1400" dirty="0">
                <a:latin typeface="Calibri" panose="020F0502020204030204" pitchFamily="34" charset="0"/>
              </a:rPr>
              <a:t>Bank Transfer to FHLTC, Account 12330154, sort code 23-05-80. Enter the members </a:t>
            </a:r>
            <a:endParaRPr lang="en-GB" sz="1400" dirty="0">
              <a:effectLst/>
            </a:endParaRPr>
          </a:p>
          <a:p>
            <a:r>
              <a:rPr lang="en-GB" sz="1400" dirty="0">
                <a:latin typeface="Calibri" panose="020F0502020204030204" pitchFamily="34" charset="0"/>
              </a:rPr>
              <a:t>surname as transfer reference. Email this form back to </a:t>
            </a:r>
            <a:r>
              <a:rPr lang="en-GB" sz="1400" dirty="0">
                <a:latin typeface="Calibri,Bold"/>
                <a:hlinkClick r:id="rId2"/>
              </a:rPr>
              <a:t>secretary@flackwellheathtennisclub.com</a:t>
            </a:r>
            <a:r>
              <a:rPr lang="en-GB" sz="1400" dirty="0">
                <a:latin typeface="Calibri,Bold"/>
              </a:rPr>
              <a:t> </a:t>
            </a:r>
          </a:p>
          <a:p>
            <a:br>
              <a:rPr lang="en-GB" sz="1400" dirty="0">
                <a:latin typeface="Calibri" panose="020F0502020204030204" pitchFamily="34" charset="0"/>
              </a:rPr>
            </a:br>
            <a:r>
              <a:rPr lang="en-GB" sz="1400" dirty="0">
                <a:latin typeface="Courier New" panose="02070309020205020404" pitchFamily="49" charset="0"/>
              </a:rPr>
              <a:t>o </a:t>
            </a:r>
            <a:r>
              <a:rPr lang="en-GB" sz="1400" dirty="0">
                <a:latin typeface="Calibri" panose="020F0502020204030204" pitchFamily="34" charset="0"/>
              </a:rPr>
              <a:t>Cheque payable to </a:t>
            </a:r>
            <a:r>
              <a:rPr lang="en-GB" sz="1400" dirty="0" err="1">
                <a:latin typeface="Calibri" panose="020F0502020204030204" pitchFamily="34" charset="0"/>
              </a:rPr>
              <a:t>Flackwell</a:t>
            </a:r>
            <a:r>
              <a:rPr lang="en-GB" sz="1400" dirty="0">
                <a:latin typeface="Calibri" panose="020F0502020204030204" pitchFamily="34" charset="0"/>
              </a:rPr>
              <a:t> Heath Lawn Tennis Club, Include with this form and </a:t>
            </a:r>
          </a:p>
          <a:p>
            <a:r>
              <a:rPr lang="en-GB" sz="1400" dirty="0">
                <a:latin typeface="Calibri" panose="020F0502020204030204" pitchFamily="34" charset="0"/>
              </a:rPr>
              <a:t>post or drop off to FHLTC Treasurer, 15 Desborough Park Road, High Wycombe, HP12 3BQ </a:t>
            </a:r>
          </a:p>
          <a:p>
            <a:br>
              <a:rPr lang="en-GB" sz="1400" dirty="0">
                <a:effectLst/>
                <a:latin typeface="Calibri" panose="020F0502020204030204" pitchFamily="34" charset="0"/>
              </a:rPr>
            </a:br>
            <a:r>
              <a:rPr lang="en-GB" sz="1400" dirty="0">
                <a:effectLst/>
                <a:latin typeface="Calibri" panose="020F0502020204030204" pitchFamily="34" charset="0"/>
              </a:rPr>
              <a:t>Once this form has been completed and payment received we will inform you on the new 2025 court code.</a:t>
            </a:r>
          </a:p>
          <a:p>
            <a:r>
              <a:rPr lang="en-GB" sz="1400" dirty="0">
                <a:latin typeface="Calibri" panose="020F0502020204030204" pitchFamily="34" charset="0"/>
              </a:rPr>
              <a:t>I</a:t>
            </a:r>
            <a:r>
              <a:rPr lang="en-GB" sz="1400" dirty="0">
                <a:effectLst/>
                <a:latin typeface="Calibri" panose="020F0502020204030204" pitchFamily="34" charset="0"/>
              </a:rPr>
              <a:t>f returning this form via email please highlight in Bold the payment method &amp; option chosen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5747F4-9321-4248-ACF9-9651435F32D6}"/>
              </a:ext>
            </a:extLst>
          </p:cNvPr>
          <p:cNvSpPr/>
          <p:nvPr/>
        </p:nvSpPr>
        <p:spPr>
          <a:xfrm>
            <a:off x="232879" y="280584"/>
            <a:ext cx="992349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u="sng" dirty="0" err="1">
                <a:effectLst/>
                <a:latin typeface="Calibri,Bold"/>
              </a:rPr>
              <a:t>Flackwell</a:t>
            </a:r>
            <a:r>
              <a:rPr lang="en-GB" sz="2000" b="1" u="sng" dirty="0">
                <a:effectLst/>
                <a:latin typeface="Calibri,Bold"/>
              </a:rPr>
              <a:t> Heath Lawn Tennis Club </a:t>
            </a:r>
            <a:endParaRPr lang="en-GB" b="1" u="sng" dirty="0">
              <a:effectLst/>
            </a:endParaRPr>
          </a:p>
          <a:p>
            <a:r>
              <a:rPr lang="en-GB" dirty="0">
                <a:latin typeface="Calibri" panose="020F0502020204030204" pitchFamily="34" charset="0"/>
              </a:rPr>
              <a:t>Membership </a:t>
            </a:r>
            <a:r>
              <a:rPr lang="en-GB">
                <a:latin typeface="Calibri" panose="020F0502020204030204" pitchFamily="34" charset="0"/>
              </a:rPr>
              <a:t>Form 2026/27</a:t>
            </a:r>
            <a:r>
              <a:rPr lang="en-GB" dirty="0">
                <a:latin typeface="Calibri" panose="020F0502020204030204" pitchFamily="34" charset="0"/>
              </a:rPr>
              <a:t>		</a:t>
            </a:r>
            <a:endParaRPr lang="en-GB" dirty="0">
              <a:solidFill>
                <a:srgbClr val="C00000"/>
              </a:solidFill>
              <a:effectLst/>
            </a:endParaRPr>
          </a:p>
        </p:txBody>
      </p:sp>
      <p:pic>
        <p:nvPicPr>
          <p:cNvPr id="1035" name="Picture 11" descr="page1image1759900944">
            <a:extLst>
              <a:ext uri="{FF2B5EF4-FFF2-40B4-BE49-F238E27FC236}">
                <a16:creationId xmlns:a16="http://schemas.microsoft.com/office/drawing/2014/main" id="{0860B739-6083-7A4B-99C6-77359BEA6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850" y="190159"/>
            <a:ext cx="1786419" cy="180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F1979EC-3B96-514A-8B4A-1922C916B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163290"/>
              </p:ext>
            </p:extLst>
          </p:nvPr>
        </p:nvGraphicFramePr>
        <p:xfrm>
          <a:off x="8123464" y="4373098"/>
          <a:ext cx="3835656" cy="24849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17828">
                  <a:extLst>
                    <a:ext uri="{9D8B030D-6E8A-4147-A177-3AD203B41FA5}">
                      <a16:colId xmlns:a16="http://schemas.microsoft.com/office/drawing/2014/main" val="33813325"/>
                    </a:ext>
                  </a:extLst>
                </a:gridCol>
                <a:gridCol w="1917828">
                  <a:extLst>
                    <a:ext uri="{9D8B030D-6E8A-4147-A177-3AD203B41FA5}">
                      <a16:colId xmlns:a16="http://schemas.microsoft.com/office/drawing/2014/main" val="1952301540"/>
                    </a:ext>
                  </a:extLst>
                </a:gridCol>
              </a:tblGrid>
              <a:tr h="4986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,Bold"/>
                          <a:ea typeface="+mn-ea"/>
                          <a:cs typeface="+mn-cs"/>
                        </a:rPr>
                        <a:t>Membership type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Quantity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17699"/>
                  </a:ext>
                </a:extLst>
              </a:tr>
              <a:tr h="27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 Member (18+) £115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826306"/>
                  </a:ext>
                </a:extLst>
              </a:tr>
              <a:tr h="27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Intermediate (15-17) £70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898593"/>
                  </a:ext>
                </a:extLst>
              </a:tr>
              <a:tr h="27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Junior (up to 14) £50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31263"/>
                  </a:ext>
                </a:extLst>
              </a:tr>
              <a:tr h="27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Full Time Student £70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93092"/>
                  </a:ext>
                </a:extLst>
              </a:tr>
              <a:tr h="2739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2x Full Member £200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075024"/>
                  </a:ext>
                </a:extLst>
              </a:tr>
              <a:tr h="6164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Family (up to 2 Full Members &amp; 2 non-full Members (same Address) £225</a:t>
                      </a:r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502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01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189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Calibri,Bold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Fleck</dc:creator>
  <cp:lastModifiedBy>Dale Jenkins</cp:lastModifiedBy>
  <cp:revision>12</cp:revision>
  <dcterms:created xsi:type="dcterms:W3CDTF">2020-05-11T18:54:42Z</dcterms:created>
  <dcterms:modified xsi:type="dcterms:W3CDTF">2026-04-20T08:55:32Z</dcterms:modified>
</cp:coreProperties>
</file>